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bel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font" Target="fonts/Abel-regular.fnt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-58049" y="1202975"/>
            <a:ext cx="9097200" cy="186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bel"/>
              <a:buNone/>
            </a:pPr>
            <a:r>
              <a:rPr b="0" i="0" lang="en" sz="4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Welcome to </a:t>
            </a:r>
            <a:r>
              <a:rPr lang="en" sz="4800">
                <a:latin typeface="Abel"/>
                <a:ea typeface="Abel"/>
                <a:cs typeface="Abel"/>
                <a:sym typeface="Abel"/>
              </a:rPr>
              <a:t>Lewisville High School</a:t>
            </a:r>
            <a:endParaRPr b="0" i="0" sz="4800" u="none" cap="none" strike="noStrike">
              <a:solidFill>
                <a:schemeClr val="dk1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bel"/>
              <a:buNone/>
            </a:pPr>
            <a:r>
              <a:rPr b="0" i="0" lang="en" sz="4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DECA 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90300" y="3125475"/>
            <a:ext cx="8200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1" sz="3600" u="none" cap="none" strike="noStrike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</p:txBody>
      </p:sp>
      <p:pic>
        <p:nvPicPr>
          <p:cNvPr id="56" name="Shape 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"/>
            <a:ext cx="9144000" cy="1362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218346"/>
            <a:ext cx="9144000" cy="92515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" name="Shape 58"/>
          <p:cNvCxnSpPr/>
          <p:nvPr/>
        </p:nvCxnSpPr>
        <p:spPr>
          <a:xfrm flipH="1" rot="10800000">
            <a:off x="666775" y="3027575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Limitless.jpg" id="59" name="Shape 5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6976" y="3154202"/>
            <a:ext cx="7333636" cy="1160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11700" y="1351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bel"/>
              <a:buNone/>
            </a:pPr>
            <a:r>
              <a:rPr b="0" i="0" lang="en" sz="4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What is DECA?</a:t>
            </a:r>
            <a:endParaRPr/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1251350"/>
            <a:ext cx="4271100" cy="25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DECA is an organization that prepares emerging leaders and entrepreneurs for careers in marketing, finance, hospitality and management in high schools and colleges around the world.</a:t>
            </a:r>
            <a:endParaRPr/>
          </a:p>
          <a:p>
            <a:pPr indent="0" lvl="0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18346"/>
            <a:ext cx="9144000" cy="92515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" name="Shape 67"/>
          <p:cNvCxnSpPr/>
          <p:nvPr/>
        </p:nvCxnSpPr>
        <p:spPr>
          <a:xfrm flipH="1" rot="10800000">
            <a:off x="436325" y="1084400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68" name="Shape 6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18624" y="1251349"/>
            <a:ext cx="2991700" cy="299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18346"/>
            <a:ext cx="9144000" cy="92515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 txBox="1"/>
          <p:nvPr/>
        </p:nvSpPr>
        <p:spPr>
          <a:xfrm>
            <a:off x="311700" y="182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bel"/>
              <a:buNone/>
            </a:pPr>
            <a:r>
              <a:rPr b="0" i="0" lang="en" sz="44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  <a:t>Competitive Events</a:t>
            </a: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x="311700" y="1251350"/>
            <a:ext cx="8520600" cy="29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Personal Financial Literacy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Entrepreneurship</a:t>
            </a:r>
            <a:r>
              <a:rPr lang="en"/>
              <a:t> Team Decision Making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Entrepreneurship </a:t>
            </a:r>
            <a:r>
              <a:rPr lang="en"/>
              <a:t>Individual Series Events 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Retail Merchandising  Individual Series Events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i="0" lang="en" u="none" cap="none" strike="noStrike"/>
              <a:t>Entrepreneurship Innovation Plan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i="0" lang="en" u="none" cap="none" strike="noStrike"/>
              <a:t>Franchise Business Plan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i="0" lang="en" u="none" cap="none" strike="noStrike"/>
              <a:t>Fashion Marketing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i="0" lang="en" u="none" cap="none" strike="noStrike"/>
              <a:t>Sports and Entertainment Management 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i="0" lang="en" u="none" cap="none" strike="noStrike"/>
              <a:t>Principles of Finance 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i="0" lang="en" u="none" cap="none" strike="noStrike"/>
              <a:t>Travel and Tourism Team Decision Making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Font typeface="Abel"/>
              <a:buNone/>
            </a:pPr>
            <a:r>
              <a:t/>
            </a:r>
            <a:endParaRPr b="1" sz="1600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Font typeface="Abel"/>
              <a:buNone/>
            </a:pPr>
            <a:r>
              <a:rPr b="1" i="0" lang="en" sz="16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And nearly 50 more events to choose from!</a:t>
            </a:r>
            <a:endParaRPr/>
          </a:p>
        </p:txBody>
      </p:sp>
      <p:cxnSp>
        <p:nvCxnSpPr>
          <p:cNvPr id="76" name="Shape 76"/>
          <p:cNvCxnSpPr/>
          <p:nvPr/>
        </p:nvCxnSpPr>
        <p:spPr>
          <a:xfrm flipH="1" rot="10800000">
            <a:off x="436325" y="1084400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18346"/>
            <a:ext cx="9144000" cy="925157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x="311700" y="182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bel"/>
              <a:buNone/>
            </a:pPr>
            <a:r>
              <a:rPr b="0" i="0" lang="en" sz="44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  <a:t>Competitive Events</a:t>
            </a:r>
            <a:br>
              <a:rPr b="0" i="0" lang="en" sz="44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</a:br>
            <a:endParaRPr b="0" i="0" sz="4400" u="none" cap="none" strike="noStrike">
              <a:solidFill>
                <a:srgbClr val="000000"/>
              </a:solidFill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311700" y="1251350"/>
            <a:ext cx="8520600" cy="25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Some events allow competitors to work in groups of up to 3 people.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There are two main types of events: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Written: Competitor(s) write a paper and prepare a presentation for a judge.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Roleplay: Competitor(s) receive a prompt and scenario with 10 minutes to review it and then they proceed to present to a judge.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</p:txBody>
      </p:sp>
      <p:cxnSp>
        <p:nvCxnSpPr>
          <p:cNvPr id="84" name="Shape 84"/>
          <p:cNvCxnSpPr/>
          <p:nvPr/>
        </p:nvCxnSpPr>
        <p:spPr>
          <a:xfrm flipH="1" rot="10800000">
            <a:off x="436325" y="1084400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18346"/>
            <a:ext cx="9144000" cy="9252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311700" y="182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bel"/>
              <a:buNone/>
            </a:pPr>
            <a:r>
              <a:rPr lang="en" sz="4400">
                <a:latin typeface="Abel"/>
                <a:ea typeface="Abel"/>
                <a:cs typeface="Abel"/>
                <a:sym typeface="Abel"/>
              </a:rPr>
              <a:t>Competitions</a:t>
            </a:r>
            <a:br>
              <a:rPr b="0" i="0" lang="en" sz="44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</a:br>
            <a:endParaRPr b="0" i="0" sz="4400" u="none" cap="none" strike="noStrike">
              <a:solidFill>
                <a:srgbClr val="000000"/>
              </a:solidFill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311700" y="1157100"/>
            <a:ext cx="2734200" cy="28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District</a:t>
            </a:r>
            <a:r>
              <a:rPr lang="en" sz="18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sz="1800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Location: Irving Convention Center</a:t>
            </a:r>
            <a:endParaRPr sz="1800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Testing Date: TBD</a:t>
            </a:r>
            <a:endParaRPr sz="1800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Competition Date: January 15, 2019</a:t>
            </a:r>
            <a:endParaRPr sz="1800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</p:txBody>
      </p:sp>
      <p:cxnSp>
        <p:nvCxnSpPr>
          <p:cNvPr id="92" name="Shape 92"/>
          <p:cNvCxnSpPr/>
          <p:nvPr/>
        </p:nvCxnSpPr>
        <p:spPr>
          <a:xfrm flipH="1" rot="10800000">
            <a:off x="436325" y="1084400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Shape 93"/>
          <p:cNvSpPr txBox="1"/>
          <p:nvPr/>
        </p:nvSpPr>
        <p:spPr>
          <a:xfrm>
            <a:off x="3444150" y="1251350"/>
            <a:ext cx="2177100" cy="29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State 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sz="1800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Location: Dallas </a:t>
            </a:r>
            <a:endParaRPr sz="1800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Testing Date: TBD</a:t>
            </a:r>
            <a:endParaRPr sz="1800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Competition Date: </a:t>
            </a:r>
            <a:r>
              <a:rPr lang="en" sz="1800">
                <a:solidFill>
                  <a:srgbClr val="434343"/>
                </a:solidFill>
                <a:highlight>
                  <a:srgbClr val="F9FAFA"/>
                </a:highlight>
                <a:latin typeface="Abel"/>
                <a:ea typeface="Abel"/>
                <a:cs typeface="Abel"/>
                <a:sym typeface="Abel"/>
              </a:rPr>
              <a:t>February 21-23, 2019</a:t>
            </a:r>
            <a:endParaRPr sz="1800">
              <a:solidFill>
                <a:srgbClr val="434343"/>
              </a:solidFill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6019500" y="1251350"/>
            <a:ext cx="2812800" cy="29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International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endParaRPr sz="1800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Location: Orlando, 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Florida</a:t>
            </a:r>
            <a:endParaRPr sz="1800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Testing Date: At competition</a:t>
            </a:r>
            <a:endParaRPr sz="1800">
              <a:solidFill>
                <a:schemeClr val="dk2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Competition Date: April 27- 30, 2019</a:t>
            </a:r>
            <a:endParaRPr sz="1800">
              <a:latin typeface="Abel"/>
              <a:ea typeface="Abel"/>
              <a:cs typeface="Abel"/>
              <a:sym typeface="A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18346"/>
            <a:ext cx="9144000" cy="925157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311700" y="182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44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  <a:t>I</a:t>
            </a:r>
            <a:r>
              <a:rPr b="0" i="0" lang="en" sz="36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  <a:t>nternational Career Development Conference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311700" y="1251350"/>
            <a:ext cx="8098500" cy="25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Also known as ICDC! This year DECA students who advance to ICDC get to travel to sunny, </a:t>
            </a:r>
            <a:r>
              <a:rPr lang="en" sz="24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Orlando</a:t>
            </a:r>
            <a:r>
              <a:rPr b="0" i="0" lang="en" sz="24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  to compete and network. Since competition lasts 2 of the 4 days, you will surely have time to enjoy the city, including attractions like </a:t>
            </a:r>
            <a:r>
              <a:rPr lang="en" sz="2400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Disney World</a:t>
            </a:r>
            <a:r>
              <a:rPr b="0" i="0" lang="en" sz="2400" u="none" cap="none" strike="noStrike">
                <a:solidFill>
                  <a:srgbClr val="595959"/>
                </a:solidFill>
                <a:latin typeface="Abel"/>
                <a:ea typeface="Abel"/>
                <a:cs typeface="Abel"/>
                <a:sym typeface="Abel"/>
              </a:rPr>
              <a:t>!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</p:txBody>
      </p:sp>
      <p:cxnSp>
        <p:nvCxnSpPr>
          <p:cNvPr id="102" name="Shape 102"/>
          <p:cNvCxnSpPr/>
          <p:nvPr/>
        </p:nvCxnSpPr>
        <p:spPr>
          <a:xfrm flipH="1" rot="10800000">
            <a:off x="436325" y="1084400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Shape 1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218346"/>
            <a:ext cx="9144000" cy="92515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311700" y="182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4400" u="none" cap="none" strike="noStrike">
                <a:solidFill>
                  <a:srgbClr val="000000"/>
                </a:solidFill>
                <a:latin typeface="Abel"/>
                <a:ea typeface="Abel"/>
                <a:cs typeface="Abel"/>
                <a:sym typeface="Abel"/>
              </a:rPr>
              <a:t>How to Join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311700" y="1218925"/>
            <a:ext cx="6042900" cy="30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o join </a:t>
            </a:r>
            <a:r>
              <a:rPr b="1" lang="en"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Lewisville 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DECA: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bel"/>
              <a:buAutoNum type="arabicPeriod"/>
            </a:pP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Follow the Link 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to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bel"/>
              <a:buAutoNum type="arabicPeriod"/>
            </a:pP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Sign-Up by using the form by </a:t>
            </a:r>
            <a:r>
              <a:rPr b="1" i="0" lang="en" sz="1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Friday</a:t>
            </a:r>
            <a:r>
              <a:rPr b="1" lang="en"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, September </a:t>
            </a:r>
            <a:r>
              <a:rPr b="1" i="0" lang="en" sz="1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1</a:t>
            </a:r>
            <a:r>
              <a:rPr b="1" lang="en"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4</a:t>
            </a:r>
            <a:r>
              <a:rPr b="1" baseline="30000" i="0" lang="en" sz="1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th</a:t>
            </a:r>
            <a:endParaRPr b="1" i="0" sz="1800" u="none" cap="none" strike="noStrike">
              <a:solidFill>
                <a:schemeClr val="dk1"/>
              </a:solidFill>
              <a:latin typeface="Abel"/>
              <a:ea typeface="Abel"/>
              <a:cs typeface="Abel"/>
              <a:sym typeface="Abe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bel"/>
              <a:buAutoNum type="arabicPeriod"/>
            </a:pP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Dues are due 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at the 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 beginning of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4</a:t>
            </a:r>
            <a:r>
              <a:rPr baseline="30000"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th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period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 Friday 1</a:t>
            </a:r>
            <a:r>
              <a:rPr lang="en" sz="1800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4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th</a:t>
            </a:r>
            <a:endParaRPr b="0" i="0" sz="1000" u="none" cap="none" strike="noStrike">
              <a:solidFill>
                <a:srgbClr val="FF0000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Don’t forget to add us!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be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Twitter: </a:t>
            </a:r>
            <a:r>
              <a:rPr b="1" i="0" lang="en" sz="1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@</a:t>
            </a:r>
            <a:r>
              <a:rPr b="1" lang="en"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Lewisvillebam</a:t>
            </a:r>
            <a:endParaRPr b="1" i="0" sz="1800" u="none" cap="none" strike="noStrike">
              <a:solidFill>
                <a:schemeClr val="dk1"/>
              </a:solidFill>
              <a:latin typeface="Abel"/>
              <a:ea typeface="Abel"/>
              <a:cs typeface="Abel"/>
              <a:sym typeface="Abe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bel"/>
              <a:buNone/>
            </a:pP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Remind: Text </a:t>
            </a:r>
            <a:r>
              <a:rPr b="1" i="0" lang="en" sz="1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@</a:t>
            </a:r>
            <a:r>
              <a:rPr b="1" lang="en"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2kbca</a:t>
            </a:r>
            <a:r>
              <a:rPr b="1" i="0" lang="en" sz="1800" u="none" cap="none" strike="noStrik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rPr>
              <a:t> </a:t>
            </a:r>
            <a:r>
              <a:rPr b="0" i="0" lang="en" sz="1800" u="none" cap="none" strike="noStrike">
                <a:solidFill>
                  <a:schemeClr val="dk2"/>
                </a:solidFill>
                <a:latin typeface="Abel"/>
                <a:ea typeface="Abel"/>
                <a:cs typeface="Abel"/>
                <a:sym typeface="Abel"/>
              </a:rPr>
              <a:t>to </a:t>
            </a:r>
            <a:r>
              <a:rPr b="0" i="0" lang="en" sz="1800" u="none" cap="none" strike="noStrike">
                <a:solidFill>
                  <a:srgbClr val="1B5AB0"/>
                </a:solidFill>
                <a:latin typeface="Abel"/>
                <a:ea typeface="Abel"/>
                <a:cs typeface="Abel"/>
                <a:sym typeface="Abel"/>
              </a:rPr>
              <a:t>81010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be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bel"/>
              <a:ea typeface="Abel"/>
              <a:cs typeface="Abel"/>
              <a:sym typeface="Abe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be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bel"/>
              <a:ea typeface="Abel"/>
              <a:cs typeface="Abel"/>
              <a:sym typeface="Abe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595959"/>
              </a:solidFill>
              <a:latin typeface="Abel"/>
              <a:ea typeface="Abel"/>
              <a:cs typeface="Abel"/>
              <a:sym typeface="Abel"/>
            </a:endParaRPr>
          </a:p>
        </p:txBody>
      </p:sp>
      <p:cxnSp>
        <p:nvCxnSpPr>
          <p:cNvPr id="110" name="Shape 110"/>
          <p:cNvCxnSpPr/>
          <p:nvPr/>
        </p:nvCxnSpPr>
        <p:spPr>
          <a:xfrm flipH="1" rot="10800000">
            <a:off x="436325" y="1084400"/>
            <a:ext cx="7974000" cy="405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